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7" r:id="rId7"/>
    <p:sldId id="264" r:id="rId8"/>
    <p:sldId id="265" r:id="rId9"/>
    <p:sldId id="266" r:id="rId10"/>
    <p:sldId id="278" r:id="rId11"/>
    <p:sldId id="267" r:id="rId12"/>
    <p:sldId id="268" r:id="rId13"/>
    <p:sldId id="269" r:id="rId14"/>
    <p:sldId id="279" r:id="rId15"/>
    <p:sldId id="271" r:id="rId16"/>
    <p:sldId id="272" r:id="rId17"/>
    <p:sldId id="275" r:id="rId18"/>
    <p:sldId id="276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9F242-AC74-45D2-AA88-1F16763F1972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4F801-6B5D-443B-AC91-99CFB32F557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4F801-6B5D-443B-AC91-99CFB32F557D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28. 11. 2019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Odpadové hospodárstvo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Obec Nová Ľubovňa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0" y="83820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sk-SK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Nov</a:t>
            </a:r>
            <a:r>
              <a:rPr lang="sk-SK" sz="24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á</a:t>
            </a:r>
            <a:r>
              <a:rPr lang="sk-SK" sz="2400" b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Ľubovňa v roku 2018 vyprodukovala:</a:t>
            </a:r>
            <a:endParaRPr lang="sk-SK" sz="10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Celkový odpad 	 393,09 t</a:t>
            </a:r>
            <a:endParaRPr lang="sk-SK" sz="10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Separovaný odpad 	   82,75 t</a:t>
            </a:r>
            <a:endParaRPr lang="sk-SK" sz="105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Komun</a:t>
            </a:r>
            <a:r>
              <a:rPr lang="sk-SK" sz="2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á</a:t>
            </a:r>
            <a:r>
              <a:rPr lang="sk-SK" sz="2400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lny odpad	310 ,34 t</a:t>
            </a:r>
            <a:endParaRPr lang="sk-SK" sz="2000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k-SK" sz="2000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Úroveň triedenia       	  21,05 %</a:t>
            </a:r>
            <a:r>
              <a:rPr lang="sk-SK" sz="105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36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400" dirty="0" smtClean="0"/>
          </a:p>
          <a:p>
            <a:pPr algn="just"/>
            <a:r>
              <a:rPr lang="sk-SK" sz="2400" dirty="0" smtClean="0"/>
              <a:t>Z uvedeného vyplýva, že naša obec bola v roku 2019 zatriedená v položke  3 (úroveň vytriedenia komunálneho odpadu v roku 2018 bola vo výške 21,05 %), t.j. bol účtovaný zákonný poplatok  vo výške 10 €/t. </a:t>
            </a:r>
          </a:p>
          <a:p>
            <a:endParaRPr lang="sk-SK" sz="2400" dirty="0" smtClean="0"/>
          </a:p>
          <a:p>
            <a:endParaRPr lang="sk-SK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638800" cy="694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Rovná spojnica 3"/>
          <p:cNvCxnSpPr/>
          <p:nvPr/>
        </p:nvCxnSpPr>
        <p:spPr>
          <a:xfrm>
            <a:off x="1752600" y="4383600"/>
            <a:ext cx="5562600" cy="36000"/>
          </a:xfrm>
          <a:prstGeom prst="line">
            <a:avLst/>
          </a:prstGeom>
          <a:ln w="2222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1752600" y="4536000"/>
            <a:ext cx="5562600" cy="36000"/>
          </a:xfrm>
          <a:prstGeom prst="line">
            <a:avLst/>
          </a:prstGeom>
          <a:ln w="2222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ovná spojnica 5"/>
          <p:cNvCxnSpPr/>
          <p:nvPr/>
        </p:nvCxnSpPr>
        <p:spPr>
          <a:xfrm flipV="1">
            <a:off x="1752600" y="4374000"/>
            <a:ext cx="0" cy="162000"/>
          </a:xfrm>
          <a:prstGeom prst="line">
            <a:avLst/>
          </a:prstGeom>
          <a:ln w="2222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flipV="1">
            <a:off x="7315200" y="4419600"/>
            <a:ext cx="0" cy="162000"/>
          </a:xfrm>
          <a:prstGeom prst="line">
            <a:avLst/>
          </a:prstGeom>
          <a:ln w="2222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04800" y="73968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Úroveň vytriedenia komunálnych odpadov (ÚVKO)</a:t>
            </a:r>
            <a:r>
              <a:rPr lang="sk-SK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regióne SL a KK za r. 2018</a:t>
            </a:r>
            <a:r>
              <a:rPr kumimoji="0" lang="sk-SK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sk-SK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990600" y="1219200"/>
          <a:ext cx="7543800" cy="3204972"/>
        </p:xfrm>
        <a:graphic>
          <a:graphicData uri="http://schemas.openxmlformats.org/drawingml/2006/table">
            <a:tbl>
              <a:tblPr/>
              <a:tblGrid>
                <a:gridCol w="1055781"/>
                <a:gridCol w="1189280"/>
                <a:gridCol w="973394"/>
                <a:gridCol w="4325345"/>
              </a:tblGrid>
              <a:tr h="578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Položka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ÚVKO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v %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Sadzba EUR/t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r. 2019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Samospráva </a:t>
                      </a:r>
                      <a:endParaRPr lang="sk-SK" sz="14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do 10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17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Lomnička, Havka, Majere (3x)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10-20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12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Čirč, Forbasy, Hajtovka, Hniezdne, Hromoš, Chmeľnica, Jarabina,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Kamienka, Kolačkov, Lacková, Litmanová, Matysová, Orlov, Plaveč,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Plavnica, Podolínec, Pusté Pole, Ruská Vôľa, Starina, Stráňany,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Šarišské Jastrabie, Údol, Vyšné Ružbachy, červený Kláštor (24)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3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20-30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10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Ďurková, Haligovce, Hraničné, Jakubany, Kremná, Kyjov, Legnava,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Lesnica</a:t>
                      </a: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, Malý Lipník, Nižné Ružbachy, </a:t>
                      </a:r>
                      <a:r>
                        <a:rPr lang="sk-SK" sz="11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Nová Ľubovňa,</a:t>
                      </a: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Obručné, </a:t>
                      </a:r>
                      <a:r>
                        <a:rPr lang="sk-SK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Sulín</a:t>
                      </a: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, Šambron, Veľká Lesná, Veľký Lipník, Lechnica (17x)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4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30-40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8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Ľubotín (1x)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5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40-50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Mníšek n. Popradom, Vislanka, Stará Ľubovňa (3x)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6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50-60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-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7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nad 60 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7 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Spišská Stará Ves (1x)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990600" y="-186897"/>
            <a:ext cx="70866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b="1" dirty="0" smtClean="0"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Finančná analýza odpadového hospodárstva za obec Nová Ľubovňa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Rok 2019 - výdavky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609600" y="1676400"/>
          <a:ext cx="6934200" cy="2453640"/>
        </p:xfrm>
        <a:graphic>
          <a:graphicData uri="http://schemas.openxmlformats.org/drawingml/2006/table">
            <a:tbl>
              <a:tblPr/>
              <a:tblGrid>
                <a:gridCol w="2531520"/>
                <a:gridCol w="2013416"/>
                <a:gridCol w="781603"/>
                <a:gridCol w="1607661"/>
              </a:tblGrid>
              <a:tr h="245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Odpad za mesiac 1-10/2019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8987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vývozov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293,66 t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 toho 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Kuka</a:t>
                      </a: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nádoby  110 litrov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8822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vývozov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176,44 t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1100 litrov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165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vývozov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29,25 t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VOZ cintorín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41,07 t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VOZ obec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57,15 t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Priemer na mesiac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29,37 t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Odpad za mesiac 11-12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58,73 t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Spolu v tonách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352,39 t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Spolu v €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2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39 990,72 €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685800" y="2057400"/>
          <a:ext cx="8153399" cy="1497582"/>
        </p:xfrm>
        <a:graphic>
          <a:graphicData uri="http://schemas.openxmlformats.org/drawingml/2006/table">
            <a:tbl>
              <a:tblPr/>
              <a:tblGrid>
                <a:gridCol w="3033469"/>
                <a:gridCol w="1559091"/>
                <a:gridCol w="1579592"/>
                <a:gridCol w="1981247"/>
              </a:tblGrid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Príjem od občanov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Predané 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Počet lístkov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3 900 ks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3 900 vývozov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Žltá nálepka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 vývozov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206 ks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latin typeface="Times New Roman"/>
                          <a:ea typeface="Times New Roman"/>
                          <a:cs typeface="Times New Roman"/>
                        </a:rPr>
                        <a:t>5 356 vývozov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Zelená nálepka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vývozov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 ks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Times New Roman"/>
                          <a:ea typeface="Times New Roman"/>
                          <a:cs typeface="Times New Roman"/>
                        </a:rPr>
                        <a:t>1 560 vývozov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Spolu</a:t>
                      </a:r>
                      <a:endParaRPr lang="sk-SK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10 816 vývozov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95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Príjem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34 438,19 €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4" name="Obdĺžnik 3"/>
          <p:cNvSpPr/>
          <p:nvPr/>
        </p:nvSpPr>
        <p:spPr>
          <a:xfrm>
            <a:off x="609600" y="8382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Rok 2019 - príjmy - poplatky vybraté od občanov, t.j. 9 €/na kalendárny rok </a:t>
            </a:r>
          </a:p>
        </p:txBody>
      </p:sp>
      <p:sp>
        <p:nvSpPr>
          <p:cNvPr id="5" name="Obdĺžnik 4"/>
          <p:cNvSpPr/>
          <p:nvPr/>
        </p:nvSpPr>
        <p:spPr>
          <a:xfrm>
            <a:off x="609600" y="4191000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Príjmy - výdavky = 34 438,19 € - 39 990,72 € = - 5 552,53 €</a:t>
            </a:r>
          </a:p>
          <a:p>
            <a:r>
              <a:rPr lang="sk-SK" b="1" dirty="0" smtClean="0">
                <a:solidFill>
                  <a:srgbClr val="00B050"/>
                </a:solidFill>
              </a:rPr>
              <a:t>obec vykazuje stratu vo výške 5 552,53 €</a:t>
            </a:r>
            <a:endParaRPr lang="sk-SK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Predpoklad na rok 2020: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11479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sk-SK" dirty="0" smtClean="0"/>
              <a:t>Predpokladaný nárast komunálneho odpadu cca 15%.</a:t>
            </a:r>
          </a:p>
          <a:p>
            <a:pPr lvl="0"/>
            <a:r>
              <a:rPr lang="sk-SK" dirty="0" smtClean="0"/>
              <a:t>Predpokladaná úroveň vytriedenia v rozmedzí 10 - 20 %, spôsobený nárastom komunálneho odpadu v roku 2019, nízkou mierou separovania odpadu, zlým separovaním odpadu, do komunálneho a veľkoobjemového odpadu dávame aj to, čo patrí do separovaného. Predpokladaný zákonný poplatok na rok 2020 – 24 €/t a v roku 2021 - 30 €/t.</a:t>
            </a:r>
          </a:p>
          <a:p>
            <a:pPr lvl="0"/>
            <a:r>
              <a:rPr lang="sk-SK" dirty="0" smtClean="0"/>
              <a:t>Predpokladaný nárast cien za odpad oproti roku  2019: </a:t>
            </a:r>
          </a:p>
          <a:p>
            <a:pPr lvl="0"/>
            <a:r>
              <a:rPr lang="sk-SK" dirty="0" smtClean="0"/>
              <a:t>Vývoz a manipulácia za 110 l KUKA nádobu  cca o 30%  za KUKA nádobu</a:t>
            </a:r>
          </a:p>
          <a:p>
            <a:pPr lvl="0"/>
            <a:r>
              <a:rPr lang="sk-SK" dirty="0" smtClean="0"/>
              <a:t>Vývoz a manipulácia za 1100 l kontajner  cca o 30%  za kontajner </a:t>
            </a:r>
          </a:p>
          <a:p>
            <a:pPr lvl="0"/>
            <a:r>
              <a:rPr lang="sk-SK" dirty="0" smtClean="0"/>
              <a:t>Zhodnotenie a zneškodnenie odpadu na skládke  cca o 30% za tonu odpadu</a:t>
            </a:r>
          </a:p>
          <a:p>
            <a:r>
              <a:rPr lang="sk-SK" dirty="0" smtClean="0"/>
              <a:t>Predpokladané  náklady na likvidáciu odpadu, mimo separovaného na rok 2020  v sume cca 60 000 €, čo je v prepočte na osobu a kalendárny rok  </a:t>
            </a:r>
          </a:p>
          <a:p>
            <a:pPr>
              <a:buNone/>
            </a:pPr>
            <a:r>
              <a:rPr lang="sk-SK" dirty="0" smtClean="0"/>
              <a:t>      20 € (použitý vzorec: predpokladané náklady/3000 obyvateľov).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685800" y="5172670"/>
            <a:ext cx="7467600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sk-SK" sz="2000" b="1" dirty="0" smtClean="0"/>
              <a:t>Na základe uvedeného poplatok navrhujeme poplatok na osobu a kalendárny rok vo výške 19,50 €, pričom v poplatku sú započítané 3 vývozy, resp. lístky, t.j. cena vývozu, resp. lístka 6,50 €.</a:t>
            </a:r>
            <a:endParaRPr lang="sk-SK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Slabé stránky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sk-SK" dirty="0" smtClean="0"/>
              <a:t>Nesprávne triedenie separovaného odpadu, v tomto odpade sa nachádza v mnohých prípadoch aj komunálny odpad.</a:t>
            </a:r>
          </a:p>
          <a:p>
            <a:pPr lvl="0"/>
            <a:r>
              <a:rPr lang="sk-SK" dirty="0" smtClean="0"/>
              <a:t>V priestoroch bývalých </a:t>
            </a:r>
            <a:r>
              <a:rPr lang="sk-SK" dirty="0" err="1" smtClean="0"/>
              <a:t>kompostovísk</a:t>
            </a:r>
            <a:r>
              <a:rPr lang="sk-SK" dirty="0" smtClean="0"/>
              <a:t> sa nachádza nielen biologický odpad, ale aj komunálny a stavebný odpad, preto ho nemôžeme zahrnúť medzi separovaný odpad.</a:t>
            </a:r>
          </a:p>
          <a:p>
            <a:pPr lvl="0"/>
            <a:r>
              <a:rPr lang="sk-SK" dirty="0" smtClean="0"/>
              <a:t>V nádobách na sklo sa okrem skla nachádza keramika, plasty, komunálny odpad.        Ak dáme odpad ku nádobám na sklo už nám ho EKOS spol. s r.o. nezlikviduje a preto ho potom musia zamestnanci obce zlikvidovať ako komunálny.  Občania k týmto nádobám mnohokrát dávajú veľké tabule plexiskla, veľké okná aj s drevom, WC nádoby, umývadlá, čelné skla z áut vrátane plechu, </a:t>
            </a:r>
            <a:r>
              <a:rPr lang="sk-SK" dirty="0" err="1" smtClean="0"/>
              <a:t>atď</a:t>
            </a:r>
            <a:r>
              <a:rPr lang="sk-SK" dirty="0" smtClean="0"/>
              <a:t> – to nie je sklo a musí sa zlikvidovať ako komunálny.</a:t>
            </a:r>
          </a:p>
          <a:p>
            <a:pPr lvl="0"/>
            <a:r>
              <a:rPr lang="sk-SK" dirty="0" smtClean="0"/>
              <a:t>Na skládke stavebného odpadu sa nachádzajú plastové vedrá, syntetické farby, fólie, nebezpečný odpad, plasty, sklo, drevo - to nie je stavebný odpad a musí sa zlikvidovať ako komunálny.</a:t>
            </a:r>
          </a:p>
          <a:p>
            <a:pPr lvl="0"/>
            <a:r>
              <a:rPr lang="sk-SK" dirty="0" smtClean="0"/>
              <a:t>Tvorba čiernych skládok na našich kamencoch, brehov riek, poliach - obci za tieto skládky hrozí jednak pokuta a zároveň tieto skládky musia byť zlikvidované ako komunálny odpad.</a:t>
            </a:r>
          </a:p>
          <a:p>
            <a:pPr lvl="0"/>
            <a:r>
              <a:rPr lang="sk-SK" dirty="0" smtClean="0"/>
              <a:t>V kontajneri pri cintoríne okrem odpadu z cintorína sa nachádza domový komunálny odpad – ten patrí do KUKA nádob.</a:t>
            </a:r>
          </a:p>
          <a:p>
            <a:r>
              <a:rPr lang="sk-SK" dirty="0" smtClean="0"/>
              <a:t>Pri  vývoze  nie sú KUKA nádoby plné, no my platíme za plné. Jedna KUKA nádoba je považovaná za 20 kg odpadu, bez ohľadu na jej množstvo. Preto v čase vývozu ak nemáme KUKA nádobu  plnú, doplňme ju komunálnym odpadom, nie separovaným, t.j. tým, čo by sme dali do veľkoobjemového zberu.</a:t>
            </a:r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33400" y="2218729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Preto je veľmi dôležité, aby sme si všetci občania uvedomili, že za nezodpovedný prístup jednotlivca zaplatíme my všetci cez poplatky za odpad. Preto sa nebojme a upozornime občana na jeho nedôstojné správania a trvajme na to, aby odpad zlikvidoval tak, ako sa má.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ČIERNE SKLÁDKY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Čierna skládka smerom na Kolačkov. Obec bola upozornená už aj zo strany PIENAPU nakoľko v uvedenej časti je chránené územie európskeho významu. Obec v spolupráci s urbariátom už vykonáva potrebné opatrenia.  Uvedený priestor bude monitorovaný a v prípade porušenia zákazu vyvážania odpadu bude obec vyrubovať vysoké pokuty.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Aktuálna legislatíva odpadového hospodárstva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sk-SK" b="1" dirty="0" smtClean="0"/>
              <a:t>4x zákon NR SR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pPr lvl="0"/>
            <a:r>
              <a:rPr lang="sk-SK" dirty="0" smtClean="0"/>
              <a:t>Zákon č. 79/2015 Z. z. o odpadoch a o zmene a doplnení niektorých zákonov v platnom znení(od účinnosti zákona bol už 8x novelizovaný a aktuálne sa pripravuje 9 novela)</a:t>
            </a:r>
          </a:p>
          <a:p>
            <a:pPr lvl="0"/>
            <a:r>
              <a:rPr lang="sk-SK" dirty="0" smtClean="0"/>
              <a:t>Zákon č.127/2006 </a:t>
            </a:r>
            <a:r>
              <a:rPr lang="sk-SK" dirty="0" err="1" smtClean="0"/>
              <a:t>Z.z</a:t>
            </a:r>
            <a:r>
              <a:rPr lang="sk-SK" dirty="0" smtClean="0"/>
              <a:t>. o </a:t>
            </a:r>
            <a:r>
              <a:rPr lang="sk-SK" dirty="0" err="1" smtClean="0"/>
              <a:t>perzistentných</a:t>
            </a:r>
            <a:r>
              <a:rPr lang="sk-SK" dirty="0" smtClean="0"/>
              <a:t> organických látkach v platnom znení </a:t>
            </a:r>
          </a:p>
          <a:p>
            <a:pPr lvl="0"/>
            <a:r>
              <a:rPr lang="sk-SK" dirty="0" smtClean="0"/>
              <a:t>Zákon č. 346/2013 Z. z. o obmedzení používania určitých nebezpečných látok v elektrických zariadeniach a elektronických zariadeniach v platnom znení</a:t>
            </a:r>
          </a:p>
          <a:p>
            <a:r>
              <a:rPr lang="sk-SK" dirty="0" smtClean="0"/>
              <a:t>Zákon č. 329/2018 Z. z. o poplatkoch za uloženie odpadov v platnom znení(vydaný v Zbierke zákonov 28.11.2018, účinnosť od 01.01.2019, detailnejší rozbor neskôr)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14402"/>
            <a:ext cx="8229600" cy="52117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sk-SK" b="1" dirty="0" smtClean="0"/>
              <a:t>3x nariadenie vlády SR</a:t>
            </a:r>
            <a:endParaRPr lang="sk-SK" dirty="0" smtClean="0"/>
          </a:p>
          <a:p>
            <a:pPr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pPr lvl="0"/>
            <a:r>
              <a:rPr lang="sk-SK" dirty="0" smtClean="0"/>
              <a:t>Nariadenie vlády SR č. 153/2004 Z. z., ktorým sa ustanovujú záväzné limity a termíny pre rozsah opätovného použitia častí starých vozidiel, zhodnocovania odpadov zo spracovania starých vozidiel a ich recyklácie </a:t>
            </a:r>
          </a:p>
          <a:p>
            <a:pPr lvl="0"/>
            <a:r>
              <a:rPr lang="sk-SK" dirty="0" smtClean="0"/>
              <a:t>Nariadenie vlády SR č. 388/2005 Z. z., ktorým sa ustanovujú limity pre zhodnotenie </a:t>
            </a:r>
            <a:r>
              <a:rPr lang="sk-SK" dirty="0" err="1" smtClean="0"/>
              <a:t>elektroodpadu</a:t>
            </a:r>
            <a:r>
              <a:rPr lang="sk-SK" dirty="0" smtClean="0"/>
              <a:t> a pre opätovné použitie a recykláciu komponentov, materiálov a látok</a:t>
            </a:r>
          </a:p>
          <a:p>
            <a:r>
              <a:rPr lang="sk-SK" dirty="0" smtClean="0"/>
              <a:t>Nariadenie vlády SR č. 330/2018 Z. z., ktorým sa ustanovuje výška sadzieb poplatkov za uloženie odpadov a podrobnosti súvisiace s prerozdeľovaním príjmov z poplatkov za uloženie odpadov (vydaný v Zbierke zákonov 28.11.2018, účinnosť od 01.01.2019, detailnejší rozbor neskôr)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85802"/>
            <a:ext cx="8229600" cy="544036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sk-SK" b="1" dirty="0" smtClean="0"/>
              <a:t>8x vyhláška MŽP SR</a:t>
            </a:r>
            <a:endParaRPr lang="sk-SK" dirty="0" smtClean="0"/>
          </a:p>
          <a:p>
            <a:pPr lvl="0"/>
            <a:endParaRPr lang="sk-SK" dirty="0" smtClean="0"/>
          </a:p>
          <a:p>
            <a:pPr lvl="0"/>
            <a:r>
              <a:rPr lang="sk-SK" dirty="0" smtClean="0"/>
              <a:t>Vyhláška MŽP SR č. 465/2013 Z. z. o technických požiadavkách na elektrické zariadenia a elektronické zariadenia v platnom znení</a:t>
            </a:r>
          </a:p>
          <a:p>
            <a:pPr lvl="0"/>
            <a:r>
              <a:rPr lang="sk-SK" dirty="0" smtClean="0"/>
              <a:t>Vyhláška MŽP SR č. 365/2015 Z. z., ktorou sa ustanovuje Katalóg odpadov v platnom znení</a:t>
            </a:r>
          </a:p>
          <a:p>
            <a:pPr lvl="0"/>
            <a:r>
              <a:rPr lang="sk-SK" dirty="0" smtClean="0"/>
              <a:t>Vyhláška MŽP SR č. 366/2015 Z. </a:t>
            </a:r>
            <a:r>
              <a:rPr lang="sk-SK" dirty="0" err="1" smtClean="0"/>
              <a:t>z.o</a:t>
            </a:r>
            <a:r>
              <a:rPr lang="sk-SK" dirty="0" smtClean="0"/>
              <a:t> evidenčnej povinnosti a ohlasovacej povinnosti v platnom znení</a:t>
            </a:r>
          </a:p>
          <a:p>
            <a:pPr lvl="0"/>
            <a:r>
              <a:rPr lang="sk-SK" dirty="0" smtClean="0"/>
              <a:t>Vyhláška MŽP SR č. 367/2015 Z. z., ktorou sa mení a dopĺňa vyhláška č. 228/2014 Z. z., ktorou sa ustanovujú požiadavky na kvalitu palív a vedenie prevádzkovej evidencie </a:t>
            </a:r>
            <a:r>
              <a:rPr lang="sk-SK" dirty="0" err="1" smtClean="0"/>
              <a:t>opalivách</a:t>
            </a:r>
            <a:endParaRPr lang="sk-SK" dirty="0" smtClean="0"/>
          </a:p>
          <a:p>
            <a:pPr lvl="0"/>
            <a:r>
              <a:rPr lang="sk-SK" dirty="0" smtClean="0"/>
              <a:t>Vyhláška MŽP SR č. 370/2015 Z. </a:t>
            </a:r>
            <a:r>
              <a:rPr lang="sk-SK" dirty="0" err="1" smtClean="0"/>
              <a:t>z.o</a:t>
            </a:r>
            <a:r>
              <a:rPr lang="sk-SK" dirty="0" smtClean="0"/>
              <a:t> sadzbách pre výpočet príspevkov do Recyklačného fondu, o zozname výrobkov, materiálov a zariadení, za ktoré sa platí príspevok do Recyklačného fondu, a o podrobnostiach o obsahu žiadosti o poskytnutie prostriedkov z Recyklačného fondu </a:t>
            </a:r>
          </a:p>
          <a:p>
            <a:pPr lvl="0"/>
            <a:r>
              <a:rPr lang="sk-SK" dirty="0" smtClean="0"/>
              <a:t>Vyhláška MŽP SR č. 371/2015 Z. z., ktorou sa vykonávajú niektoré ustanovenia zákona o odpadoch v platnom znení</a:t>
            </a:r>
          </a:p>
          <a:p>
            <a:pPr lvl="0"/>
            <a:r>
              <a:rPr lang="sk-SK" dirty="0" smtClean="0"/>
              <a:t>Vyhláška MŽP SR č. 373/2015 Z. z. o rozšírenej zodpovednosti výrobcov vyhradených výrobkov a o nakladaní s vyhradenými prúdmi odpadov v platnom znení</a:t>
            </a:r>
          </a:p>
          <a:p>
            <a:r>
              <a:rPr lang="sk-SK" dirty="0" smtClean="0"/>
              <a:t>Vyhláška MŽP SR č. 382/2018 Z. z. o skládkovaní odpadov a uskladnení odpadovej ortuti 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762002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sk-SK" b="1" dirty="0" smtClean="0"/>
              <a:t>1x oznámenie MŽP SR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lvl="0"/>
            <a:r>
              <a:rPr lang="sk-SK" dirty="0" smtClean="0"/>
              <a:t>Oznámenie MŽP SR č. 368/2015 Z. </a:t>
            </a:r>
            <a:r>
              <a:rPr lang="sk-SK" dirty="0" err="1" smtClean="0"/>
              <a:t>z.o</a:t>
            </a:r>
            <a:r>
              <a:rPr lang="sk-SK" dirty="0" smtClean="0"/>
              <a:t> vydaní výnosu z 9. septembra 2015 č. 1/2015 o jednotných metódach analytickej kontroly odpadov</a:t>
            </a:r>
          </a:p>
          <a:p>
            <a:pPr>
              <a:buNone/>
            </a:pPr>
            <a:r>
              <a:rPr lang="sk-SK" b="1" dirty="0" smtClean="0"/>
              <a:t> </a:t>
            </a:r>
            <a:endParaRPr lang="sk-SK" dirty="0" smtClean="0"/>
          </a:p>
          <a:p>
            <a:pPr algn="ctr">
              <a:buNone/>
            </a:pPr>
            <a:r>
              <a:rPr lang="sk-SK" b="1" dirty="0" smtClean="0"/>
              <a:t>2x oznámenie MZV SR</a:t>
            </a:r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 lvl="0"/>
            <a:r>
              <a:rPr lang="sk-SK" dirty="0" smtClean="0"/>
              <a:t>Oznámenie MZV SR č. 60/1995 Z. z. o pristúpení Slovenskej republiky k Bazilejskému dohovoru o riadení pohybov nebezpečných odpadov cez hranice štátov a ich zneškodňovaní. </a:t>
            </a:r>
          </a:p>
          <a:p>
            <a:r>
              <a:rPr lang="sk-SK" dirty="0" smtClean="0"/>
              <a:t>Oznámenie MZV SR č. 593/2004 Z. z. o uzavretí Štokholmského dohovoru o </a:t>
            </a:r>
            <a:r>
              <a:rPr lang="sk-SK" dirty="0" err="1" smtClean="0"/>
              <a:t>perzistentných</a:t>
            </a:r>
            <a:r>
              <a:rPr lang="sk-SK" dirty="0" smtClean="0"/>
              <a:t> organických látkach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2638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Obec zabezpečuje: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Zber komunálneho odpadu z rod. domov a bytových domov – sú to 110 l KUKA nádoby pri rod. domoch a 1100 l kontajneri pri byt. domoch 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Zber veľkoobjemový - kontajner pri cintoríne a dvakrát do roka veľkoobjemový zber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Zber triedeného odpadu, tzv. separovaný zber - plasty, </a:t>
            </a:r>
            <a:r>
              <a:rPr kumimoji="0" lang="sk-SK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tatrapeky</a:t>
            </a: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, papier, sklo, </a:t>
            </a:r>
            <a:r>
              <a:rPr kumimoji="0" lang="sk-SK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šatsvo</a:t>
            </a: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Obec uhrádza náklady za  zber komunálneho odpadu z rod. domov a bytových domov a za veľkoobjemový zber. Tieto náklady musia byť hradené občanmi obce výberom  poplatkov za odpad.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Separovaný zber nie je hradený obcou, t.j. ani občan obce za triedený odpad neplatí.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Keďže štát má záujem, aby občania separovali odpad zaviedli zákonom o odpade zákonný </a:t>
            </a: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poplatok za</a:t>
            </a:r>
            <a:r>
              <a:rPr kumimoji="0" lang="sk-SK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uloženie odpadu na skládku</a:t>
            </a: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sk-SK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ktorého výška  závisí od úrovne vytriedenia odpadu.</a:t>
            </a:r>
            <a:endParaRPr kumimoji="0" lang="sk-S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1447800" y="762000"/>
          <a:ext cx="6858000" cy="5954587"/>
        </p:xfrm>
        <a:graphic>
          <a:graphicData uri="http://schemas.openxmlformats.org/drawingml/2006/table">
            <a:tbl>
              <a:tblPr/>
              <a:tblGrid>
                <a:gridCol w="1644243"/>
                <a:gridCol w="5213757"/>
              </a:tblGrid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Kód odpadu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Názov odpadu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</a:t>
                      </a:r>
                      <a:r>
                        <a:rPr lang="sk-SK" sz="11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01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papier a lepenka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20 01 02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sklo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20 01 03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viacvrstvové kombinované materiály na báze lepenky (kompozity na báze lepenky)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20 01 04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obaly z kovu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20 01 08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biologicky rozložiteľný kuchynský a reštauračný odpad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20 01 10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šatstvo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20 01 11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textílie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20 01 21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žiarivky a iný odpad obsahujúci ortuť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20 01 23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vyradené zariadenia obsahujúce </a:t>
                      </a:r>
                      <a:r>
                        <a:rPr lang="sk-SK" sz="11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chlórfluórované</a:t>
                      </a: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uhľovodíky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20 01 25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jedlé oleje a tuky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20 01 26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oleje a tuky iné ako uvedené v 20 01 25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20 01 33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batérie a akumulátory uvedené v 16 06 01, 16 06 02 alebo 16 06 03 a netriedené batérie a akumulátory obsah. tieto batérie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20 01 34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batérie a akumulátory iné ako uvedené v 20 01 33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20 01 35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vyradené elektrické a elektronické zariadenia iné ako uvedené v 20 01 21 a 20 01 23, obsahujúce nebezpečné časti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20 01 36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vyradené elektrické a elektronické zariadenia iné ako uvedené v 20 01 21, 20 01 23 a 20 01 35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20 01 38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drevo iné ako uvedené v 20 01 37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20 01 39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plasty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kovy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20 01 40 01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meď, bronz, mosadz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20 01 40 02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hliník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20 01 40 03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olovo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20 01 40 04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zinok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20 01 40 05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železo a oceľ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20 01 40 06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cín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20 01 40 07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zmiešané kovy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20 02 01</a:t>
                      </a:r>
                      <a:endParaRPr lang="sk-SK" sz="11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biologicky rozložiteľný odpad</a:t>
                      </a:r>
                      <a:endParaRPr lang="sk-SK" sz="11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2749" marR="42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bdĺžnik 2"/>
          <p:cNvSpPr/>
          <p:nvPr/>
        </p:nvSpPr>
        <p:spPr>
          <a:xfrm>
            <a:off x="609600" y="152401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600" b="1" dirty="0" smtClean="0"/>
              <a:t>ZOZNAM ZLOŽIEK KOMUNÁLNYCH ODPADOV, KTORÉ JE MOŽNÉ VYTRIEDIŤ A ZAPOČÍTAŤ DO ČITATEĽA VZORCA UVEDENÉHO V PRÍLOHE č. 2</a:t>
            </a: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990600" y="533400"/>
          <a:ext cx="7315200" cy="5322537"/>
        </p:xfrm>
        <a:graphic>
          <a:graphicData uri="http://schemas.openxmlformats.org/drawingml/2006/table">
            <a:tbl>
              <a:tblPr/>
              <a:tblGrid>
                <a:gridCol w="7315200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dirty="0">
                          <a:latin typeface="Times New Roman"/>
                          <a:ea typeface="Times New Roman"/>
                          <a:cs typeface="Times New Roman"/>
                        </a:rPr>
                        <a:t>VZOREC PRE VÝPOČET ÚROVNE VYTRIEDENIA KOMUNÁLNYCH ODPADOV</a:t>
                      </a:r>
                      <a:endParaRPr lang="sk-SK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12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 výpočet úrovne vytriedenia komunálnych odpadov pre príslušný kalendárny rok sa uplatňuje nasledujúci vzorec:</a:t>
                      </a: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70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12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kde:</a:t>
                      </a:r>
                      <a:endParaRPr lang="sk-SK" sz="11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370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ÚV</a:t>
                      </a:r>
                      <a:r>
                        <a:rPr lang="sk-SK" sz="16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</a:t>
                      </a:r>
                      <a:r>
                        <a:rPr lang="sk-SK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je hodnota vytriedenia komunálnych odpadov za predchádzajúci kalendárny rok vyjadrená v %. Výsledok sa zaokrúhľuje na 2 desatinné miesta.</a:t>
                      </a:r>
                      <a:endParaRPr lang="sk-SK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5636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sk-SK" sz="18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zložka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je hmotnosť separovaného odpadu, kód 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 </a:t>
                      </a:r>
                      <a:r>
                        <a:rPr lang="sk-SK" sz="1800" b="1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</a:t>
                      </a:r>
                      <a:r>
                        <a:rPr lang="sk-SK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je hmotnosť komunálneho + separovaného odpadu</a:t>
                      </a: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818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k-SK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007" marR="3871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23553" name="Obrázok 1" descr="https://www.epi.sk/disk/zz/file/2018/2018c000z0329v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38200" y="3810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Nová legislatíva v r. 2019 -NV č. 330/2018 Z. z., ktorým sa ustanovuje výška sadzieb poplatkov za uloženie odpadov (Príloha č. 1)</a:t>
            </a:r>
            <a:endParaRPr lang="sk-SK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838199" y="1447802"/>
          <a:ext cx="7391401" cy="3963018"/>
        </p:xfrm>
        <a:graphic>
          <a:graphicData uri="http://schemas.openxmlformats.org/drawingml/2006/table">
            <a:tbl>
              <a:tblPr/>
              <a:tblGrid>
                <a:gridCol w="1722301"/>
                <a:gridCol w="1722302"/>
                <a:gridCol w="1722302"/>
                <a:gridCol w="1096347"/>
                <a:gridCol w="1096347"/>
                <a:gridCol w="31802"/>
              </a:tblGrid>
              <a:tr h="4116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Položka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Úroveň vytriedenia komunálneho odpadu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k-SK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Sadzba za príslušný rok v eurách/1 t</a:t>
                      </a:r>
                      <a:endParaRPr lang="sk-SK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956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Rok 2019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Rok 2020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Rok 2021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&lt;10%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17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26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33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2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10-20%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12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24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20-30%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10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22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27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30-40%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13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22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40-50%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12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18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50-60%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15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6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&gt;60%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sk-SK" sz="110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25"/>
                        </a:spcAft>
                      </a:pPr>
                      <a:r>
                        <a:rPr lang="sk-SK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sk-SK" sz="11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40005" marR="40005" marT="24130" marB="241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sk-SK" sz="1100" dirty="0">
                        <a:latin typeface="Calibri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1024</Words>
  <Application>Microsoft Office PowerPoint</Application>
  <PresentationFormat>Prezentácia na obrazovke (4:3)</PresentationFormat>
  <Paragraphs>279</Paragraphs>
  <Slides>18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19" baseType="lpstr">
      <vt:lpstr>Motív Office</vt:lpstr>
      <vt:lpstr>Odpadové hospodárstvo</vt:lpstr>
      <vt:lpstr>Aktuálna legislatíva odpadového hospodárstva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Predpoklad na rok 2020:</vt:lpstr>
      <vt:lpstr>Slabé stránky</vt:lpstr>
      <vt:lpstr>Snímka 17</vt:lpstr>
      <vt:lpstr>ČIERNE SKLÁDKY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Odpadové hospodárstvo</dc:title>
  <dc:creator>pc</dc:creator>
  <cp:lastModifiedBy>pc</cp:lastModifiedBy>
  <cp:revision>30</cp:revision>
  <dcterms:created xsi:type="dcterms:W3CDTF">2019-11-26T12:13:18Z</dcterms:created>
  <dcterms:modified xsi:type="dcterms:W3CDTF">2019-11-28T14:28:52Z</dcterms:modified>
</cp:coreProperties>
</file>